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9" r:id="rId6"/>
    <p:sldId id="270" r:id="rId7"/>
    <p:sldId id="268" r:id="rId8"/>
    <p:sldId id="271" r:id="rId9"/>
    <p:sldId id="273" r:id="rId10"/>
    <p:sldId id="272" r:id="rId11"/>
    <p:sldId id="274" r:id="rId12"/>
    <p:sldId id="275" r:id="rId13"/>
    <p:sldId id="278" r:id="rId14"/>
    <p:sldId id="279" r:id="rId15"/>
    <p:sldId id="276" r:id="rId16"/>
    <p:sldId id="277" r:id="rId17"/>
    <p:sldId id="261" r:id="rId18"/>
    <p:sldId id="262" r:id="rId19"/>
    <p:sldId id="263" r:id="rId20"/>
    <p:sldId id="264" r:id="rId21"/>
    <p:sldId id="259" r:id="rId22"/>
    <p:sldId id="26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C682"/>
    <a:srgbClr val="825700"/>
    <a:srgbClr val="582C00"/>
    <a:srgbClr val="1E0800"/>
    <a:srgbClr val="412C00"/>
    <a:srgbClr val="D8C682"/>
    <a:srgbClr val="CBB65D"/>
    <a:srgbClr val="CFB863"/>
    <a:srgbClr val="D1575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3" autoAdjust="0"/>
    <p:restoredTop sz="94453" autoAdjust="0"/>
  </p:normalViewPr>
  <p:slideViewPr>
    <p:cSldViewPr>
      <p:cViewPr>
        <p:scale>
          <a:sx n="79" d="100"/>
          <a:sy n="79" d="100"/>
        </p:scale>
        <p:origin x="-1824" y="-9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665338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074320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0014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12747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10388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349161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pPr/>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5273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pPr/>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28218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pPr/>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7993089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179422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052044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pPr/>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37338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09-11</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xmlns="" val="9209116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6824185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062103"/>
          </a:xfrm>
          <a:prstGeom prst="rect">
            <a:avLst/>
          </a:prstGeom>
          <a:noFill/>
        </p:spPr>
        <p:txBody>
          <a:bodyPr wrap="square" rtlCol="0">
            <a:spAutoFit/>
          </a:bodyPr>
          <a:lstStyle/>
          <a:p>
            <a:r>
              <a:rPr lang="en-US" sz="3200" dirty="0">
                <a:solidFill>
                  <a:srgbClr val="FFFFFF"/>
                </a:solidFill>
              </a:rPr>
              <a:t>Adam Clarke ~ </a:t>
            </a:r>
            <a:r>
              <a:rPr lang="en-US" sz="3200" dirty="0"/>
              <a:t>“This speech of Saul is exceedingly </a:t>
            </a:r>
            <a:r>
              <a:rPr lang="en-US" sz="3200" i="1" dirty="0"/>
              <a:t>modest</a:t>
            </a:r>
            <a:r>
              <a:rPr lang="en-US" sz="3200" dirty="0"/>
              <a:t>; he was now becomingly humble; but who can bear </a:t>
            </a:r>
            <a:r>
              <a:rPr lang="en-US" sz="3200" i="1" dirty="0"/>
              <a:t>elevation</a:t>
            </a:r>
            <a:r>
              <a:rPr lang="en-US" sz="3200" dirty="0"/>
              <a:t> and </a:t>
            </a:r>
            <a:r>
              <a:rPr lang="en-US" sz="3200" i="1" dirty="0"/>
              <a:t>prosperity?</a:t>
            </a:r>
            <a:r>
              <a:rPr lang="en-US" sz="3200" dirty="0"/>
              <a:t>”</a:t>
            </a:r>
          </a:p>
        </p:txBody>
      </p:sp>
    </p:spTree>
    <p:extLst>
      <p:ext uri="{BB962C8B-B14F-4D97-AF65-F5344CB8AC3E}">
        <p14:creationId xmlns:p14="http://schemas.microsoft.com/office/powerpoint/2010/main" xmlns="" val="18056123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4291584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077218"/>
          </a:xfrm>
          <a:prstGeom prst="rect">
            <a:avLst/>
          </a:prstGeom>
          <a:noFill/>
        </p:spPr>
        <p:txBody>
          <a:bodyPr wrap="square" rtlCol="0">
            <a:spAutoFit/>
          </a:bodyPr>
          <a:lstStyle/>
          <a:p>
            <a:r>
              <a:rPr lang="en-US" sz="3200" dirty="0"/>
              <a:t>There were 3 lessons God was going to teach Saul</a:t>
            </a:r>
          </a:p>
        </p:txBody>
      </p:sp>
      <p:sp>
        <p:nvSpPr>
          <p:cNvPr id="4" name="TextBox 3"/>
          <p:cNvSpPr txBox="1"/>
          <p:nvPr/>
        </p:nvSpPr>
        <p:spPr>
          <a:xfrm>
            <a:off x="685800" y="2046982"/>
            <a:ext cx="8081962" cy="1077218"/>
          </a:xfrm>
          <a:prstGeom prst="rect">
            <a:avLst/>
          </a:prstGeom>
          <a:noFill/>
        </p:spPr>
        <p:txBody>
          <a:bodyPr wrap="square" rtlCol="0">
            <a:spAutoFit/>
          </a:bodyPr>
          <a:lstStyle/>
          <a:p>
            <a:r>
              <a:rPr lang="en-US" sz="3200" dirty="0" smtClean="0">
                <a:solidFill>
                  <a:srgbClr val="FFFFFF"/>
                </a:solidFill>
              </a:rPr>
              <a:t>1. </a:t>
            </a:r>
            <a:r>
              <a:rPr lang="en-US" sz="3200" dirty="0" smtClean="0"/>
              <a:t>God </a:t>
            </a:r>
            <a:r>
              <a:rPr lang="en-US" sz="3200" dirty="0"/>
              <a:t>is big enough to handle our problems</a:t>
            </a:r>
          </a:p>
        </p:txBody>
      </p:sp>
      <p:sp>
        <p:nvSpPr>
          <p:cNvPr id="5" name="TextBox 4"/>
          <p:cNvSpPr txBox="1"/>
          <p:nvPr/>
        </p:nvSpPr>
        <p:spPr>
          <a:xfrm>
            <a:off x="685800" y="3069666"/>
            <a:ext cx="8081962" cy="1077218"/>
          </a:xfrm>
          <a:prstGeom prst="rect">
            <a:avLst/>
          </a:prstGeom>
          <a:noFill/>
        </p:spPr>
        <p:txBody>
          <a:bodyPr wrap="square" rtlCol="0">
            <a:spAutoFit/>
          </a:bodyPr>
          <a:lstStyle/>
          <a:p>
            <a:r>
              <a:rPr lang="en-US" sz="3200" dirty="0" smtClean="0">
                <a:solidFill>
                  <a:srgbClr val="FFFFFF"/>
                </a:solidFill>
              </a:rPr>
              <a:t>2. </a:t>
            </a:r>
            <a:r>
              <a:rPr lang="en-US" sz="3200" dirty="0" smtClean="0"/>
              <a:t>God </a:t>
            </a:r>
            <a:r>
              <a:rPr lang="en-US" sz="3200" dirty="0"/>
              <a:t>is big enough to take care of our needs</a:t>
            </a:r>
          </a:p>
        </p:txBody>
      </p:sp>
      <p:sp>
        <p:nvSpPr>
          <p:cNvPr id="6" name="TextBox 5"/>
          <p:cNvSpPr txBox="1"/>
          <p:nvPr/>
        </p:nvSpPr>
        <p:spPr>
          <a:xfrm>
            <a:off x="685800" y="4092350"/>
            <a:ext cx="8081962" cy="1077218"/>
          </a:xfrm>
          <a:prstGeom prst="rect">
            <a:avLst/>
          </a:prstGeom>
          <a:noFill/>
        </p:spPr>
        <p:txBody>
          <a:bodyPr wrap="square" rtlCol="0">
            <a:spAutoFit/>
          </a:bodyPr>
          <a:lstStyle/>
          <a:p>
            <a:r>
              <a:rPr lang="en-US" sz="3200" dirty="0" smtClean="0">
                <a:solidFill>
                  <a:srgbClr val="FFFFFF"/>
                </a:solidFill>
              </a:rPr>
              <a:t>3. </a:t>
            </a:r>
            <a:r>
              <a:rPr lang="en-US" sz="3200" dirty="0" smtClean="0"/>
              <a:t>God </a:t>
            </a:r>
            <a:r>
              <a:rPr lang="en-US" sz="3200" dirty="0"/>
              <a:t>is big enough to enable us to do His work</a:t>
            </a:r>
          </a:p>
        </p:txBody>
      </p:sp>
    </p:spTree>
    <p:extLst>
      <p:ext uri="{BB962C8B-B14F-4D97-AF65-F5344CB8AC3E}">
        <p14:creationId xmlns:p14="http://schemas.microsoft.com/office/powerpoint/2010/main" xmlns="" val="747504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par>
                          <p:cTn id="24" fill="hold">
                            <p:stCondLst>
                              <p:cond delay="500"/>
                            </p:stCondLst>
                            <p:childTnLst>
                              <p:par>
                                <p:cTn id="25" presetID="9" presetClass="emph" presetSubtype="0" grpId="1" nodeType="afterEffect">
                                  <p:stCondLst>
                                    <p:cond delay="0"/>
                                  </p:stCondLst>
                                  <p:childTnLst>
                                    <p:set>
                                      <p:cBhvr rctx="PPT">
                                        <p:cTn id="26" dur="indefinite"/>
                                        <p:tgtEl>
                                          <p:spTgt spid="4"/>
                                        </p:tgtEl>
                                        <p:attrNameLst>
                                          <p:attrName>style.opacity</p:attrName>
                                        </p:attrNameLst>
                                      </p:cBhvr>
                                      <p:to>
                                        <p:strVal val="0.5"/>
                                      </p:to>
                                    </p:set>
                                    <p:animEffect filter="image" prLst="opacity: 0.5">
                                      <p:cBhvr rctx="IE">
                                        <p:cTn id="27" dur="indefinite"/>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5"/>
                                        </p:tgtEl>
                                        <p:attrNameLst>
                                          <p:attrName>style.opacity</p:attrName>
                                        </p:attrNameLst>
                                      </p:cBhvr>
                                      <p:to>
                                        <p:strVal val="0.5"/>
                                      </p:to>
                                    </p:set>
                                    <p:animEffect filter="image" prLst="opacity: 0.5">
                                      <p:cBhvr rctx="IE">
                                        <p:cTn id="38"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26028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r>
              <a:rPr lang="en-US" sz="3200" dirty="0"/>
              <a:t>KJV ~ </a:t>
            </a:r>
            <a:r>
              <a:rPr lang="en-US" sz="3200" dirty="0">
                <a:solidFill>
                  <a:srgbClr val="FFFFFF"/>
                </a:solidFill>
              </a:rPr>
              <a:t>God save the king!</a:t>
            </a:r>
          </a:p>
        </p:txBody>
      </p:sp>
    </p:spTree>
    <p:extLst>
      <p:ext uri="{BB962C8B-B14F-4D97-AF65-F5344CB8AC3E}">
        <p14:creationId xmlns:p14="http://schemas.microsoft.com/office/powerpoint/2010/main" xmlns="" val="20102879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570404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pPr>
              <a:tabLst>
                <a:tab pos="4114800" algn="l"/>
              </a:tabLst>
            </a:pPr>
            <a:r>
              <a:rPr lang="en-US" sz="3200" dirty="0" err="1">
                <a:solidFill>
                  <a:srgbClr val="FFFFFF"/>
                </a:solidFill>
              </a:rPr>
              <a:t>Nashash</a:t>
            </a:r>
            <a:r>
              <a:rPr lang="en-US" sz="3200" dirty="0"/>
              <a:t> ~ </a:t>
            </a:r>
            <a:r>
              <a:rPr lang="en-US" sz="3200" i="1" dirty="0"/>
              <a:t>serpent</a:t>
            </a:r>
            <a:endParaRPr lang="en-US" sz="3200" dirty="0">
              <a:solidFill>
                <a:srgbClr val="E6C682"/>
              </a:solidFill>
              <a:latin typeface="+mj-lt"/>
            </a:endParaRPr>
          </a:p>
        </p:txBody>
      </p:sp>
    </p:spTree>
    <p:extLst>
      <p:ext uri="{BB962C8B-B14F-4D97-AF65-F5344CB8AC3E}">
        <p14:creationId xmlns:p14="http://schemas.microsoft.com/office/powerpoint/2010/main" xmlns="" val="20717960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41128650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077218"/>
          </a:xfrm>
          <a:prstGeom prst="rect">
            <a:avLst/>
          </a:prstGeom>
          <a:noFill/>
        </p:spPr>
        <p:txBody>
          <a:bodyPr wrap="square" rtlCol="0">
            <a:spAutoFit/>
          </a:bodyPr>
          <a:lstStyle/>
          <a:p>
            <a:r>
              <a:rPr lang="en-US" sz="3200" dirty="0">
                <a:solidFill>
                  <a:srgbClr val="FFFFFF"/>
                </a:solidFill>
              </a:rPr>
              <a:t>With one consent </a:t>
            </a:r>
            <a:r>
              <a:rPr lang="en-US" sz="3200" dirty="0"/>
              <a:t>~ literally, </a:t>
            </a:r>
            <a:r>
              <a:rPr lang="en-US" sz="3200" dirty="0">
                <a:solidFill>
                  <a:srgbClr val="FFFFFF"/>
                </a:solidFill>
              </a:rPr>
              <a:t>as one man </a:t>
            </a:r>
            <a:r>
              <a:rPr lang="en-US" sz="3200" dirty="0"/>
              <a:t>(NIV, NASB)</a:t>
            </a:r>
          </a:p>
        </p:txBody>
      </p:sp>
    </p:spTree>
    <p:extLst>
      <p:ext uri="{BB962C8B-B14F-4D97-AF65-F5344CB8AC3E}">
        <p14:creationId xmlns:p14="http://schemas.microsoft.com/office/powerpoint/2010/main" xmlns="" val="39331948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pPr>
              <a:tabLst>
                <a:tab pos="4114800" algn="l"/>
              </a:tabLst>
            </a:pPr>
            <a:r>
              <a:rPr lang="en-US" sz="3200" dirty="0">
                <a:solidFill>
                  <a:srgbClr val="FFFFFF"/>
                </a:solidFill>
              </a:rPr>
              <a:t>Saul</a:t>
            </a:r>
            <a:r>
              <a:rPr lang="en-US" sz="3200" dirty="0"/>
              <a:t> ~ </a:t>
            </a:r>
            <a:r>
              <a:rPr lang="en-US" sz="3200" i="1" dirty="0"/>
              <a:t>desired</a:t>
            </a:r>
            <a:r>
              <a:rPr lang="en-US" sz="3200" dirty="0"/>
              <a:t> or </a:t>
            </a:r>
            <a:r>
              <a:rPr lang="en-US" sz="3200" i="1" dirty="0"/>
              <a:t>requested</a:t>
            </a:r>
            <a:endParaRPr lang="en-US" sz="3200" dirty="0">
              <a:solidFill>
                <a:srgbClr val="E6C682"/>
              </a:solidFill>
              <a:latin typeface="+mj-lt"/>
            </a:endParaRPr>
          </a:p>
        </p:txBody>
      </p:sp>
    </p:spTree>
    <p:extLst>
      <p:ext uri="{BB962C8B-B14F-4D97-AF65-F5344CB8AC3E}">
        <p14:creationId xmlns:p14="http://schemas.microsoft.com/office/powerpoint/2010/main" xmlns="" val="1178430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793352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381000" y="1000124"/>
            <a:ext cx="3581400" cy="584775"/>
          </a:xfrm>
          <a:prstGeom prst="rect">
            <a:avLst/>
          </a:prstGeom>
          <a:noFill/>
        </p:spPr>
        <p:txBody>
          <a:bodyPr wrap="square" rtlCol="0">
            <a:spAutoFit/>
          </a:bodyPr>
          <a:lstStyle/>
          <a:p>
            <a:pPr>
              <a:tabLst>
                <a:tab pos="4114800" algn="l"/>
              </a:tabLst>
            </a:pPr>
            <a:r>
              <a:rPr lang="en-US" sz="3200" dirty="0">
                <a:solidFill>
                  <a:srgbClr val="FFFFFF"/>
                </a:solidFill>
              </a:rPr>
              <a:t>Gilgal </a:t>
            </a:r>
            <a:r>
              <a:rPr lang="en-US" sz="3200" dirty="0"/>
              <a:t>~ </a:t>
            </a:r>
            <a:r>
              <a:rPr lang="en-US" sz="3200" i="1" dirty="0"/>
              <a:t>a rolling</a:t>
            </a:r>
            <a:endParaRPr lang="en-US" sz="3200" dirty="0">
              <a:solidFill>
                <a:srgbClr val="E6C682"/>
              </a:solidFill>
              <a:latin typeface="+mj-lt"/>
            </a:endParaRPr>
          </a:p>
        </p:txBody>
      </p:sp>
      <p:sp>
        <p:nvSpPr>
          <p:cNvPr id="4" name="TextBox 3"/>
          <p:cNvSpPr txBox="1"/>
          <p:nvPr/>
        </p:nvSpPr>
        <p:spPr>
          <a:xfrm>
            <a:off x="381000" y="990600"/>
            <a:ext cx="8382000" cy="1569660"/>
          </a:xfrm>
          <a:prstGeom prst="rect">
            <a:avLst/>
          </a:prstGeom>
          <a:noFill/>
        </p:spPr>
        <p:txBody>
          <a:bodyPr wrap="square" rtlCol="0">
            <a:spAutoFit/>
          </a:bodyPr>
          <a:lstStyle/>
          <a:p>
            <a:r>
              <a:rPr lang="en-US" sz="3200" dirty="0" smtClean="0"/>
              <a:t>                                 – </a:t>
            </a:r>
            <a:r>
              <a:rPr lang="en-US" sz="3200" dirty="0"/>
              <a:t>a place of renewal, confirmation, consecration, dealing with the flesh</a:t>
            </a:r>
            <a:endParaRPr lang="en-US" sz="3200" dirty="0">
              <a:solidFill>
                <a:schemeClr val="bg1"/>
              </a:solidFill>
              <a:latin typeface="+mj-lt"/>
            </a:endParaRPr>
          </a:p>
        </p:txBody>
      </p:sp>
    </p:spTree>
    <p:extLst>
      <p:ext uri="{BB962C8B-B14F-4D97-AF65-F5344CB8AC3E}">
        <p14:creationId xmlns:p14="http://schemas.microsoft.com/office/powerpoint/2010/main" xmlns="" val="1078179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4191008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6521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569660"/>
          </a:xfrm>
          <a:prstGeom prst="rect">
            <a:avLst/>
          </a:prstGeom>
          <a:noFill/>
        </p:spPr>
        <p:txBody>
          <a:bodyPr wrap="square" rtlCol="0">
            <a:spAutoFit/>
          </a:bodyPr>
          <a:lstStyle/>
          <a:p>
            <a:r>
              <a:rPr lang="en-US" sz="3200" dirty="0"/>
              <a:t>Ps. 37:23 ~ </a:t>
            </a:r>
            <a:r>
              <a:rPr lang="en-US" sz="3200" dirty="0">
                <a:solidFill>
                  <a:srgbClr val="FFFFFF"/>
                </a:solidFill>
              </a:rPr>
              <a:t>The steps of a </a:t>
            </a:r>
            <a:r>
              <a:rPr lang="en-US" sz="3200" i="1" dirty="0">
                <a:solidFill>
                  <a:srgbClr val="FFFFFF"/>
                </a:solidFill>
              </a:rPr>
              <a:t>good</a:t>
            </a:r>
            <a:r>
              <a:rPr lang="en-US" sz="3200" dirty="0">
                <a:solidFill>
                  <a:srgbClr val="FFFFFF"/>
                </a:solidFill>
              </a:rPr>
              <a:t> man are ordered by the LORD, And He delights in his way.</a:t>
            </a:r>
          </a:p>
        </p:txBody>
      </p:sp>
      <p:sp>
        <p:nvSpPr>
          <p:cNvPr id="4" name="TextBox 3"/>
          <p:cNvSpPr txBox="1"/>
          <p:nvPr/>
        </p:nvSpPr>
        <p:spPr>
          <a:xfrm>
            <a:off x="457200" y="2537119"/>
            <a:ext cx="8310562" cy="2554545"/>
          </a:xfrm>
          <a:prstGeom prst="rect">
            <a:avLst/>
          </a:prstGeom>
          <a:noFill/>
        </p:spPr>
        <p:txBody>
          <a:bodyPr wrap="square" rtlCol="0">
            <a:spAutoFit/>
          </a:bodyPr>
          <a:lstStyle/>
          <a:p>
            <a:r>
              <a:rPr lang="en-US" sz="3200" dirty="0"/>
              <a:t>Prov. 3:5-6 ~ </a:t>
            </a:r>
            <a:r>
              <a:rPr lang="en-US" sz="3200" baseline="30000" dirty="0"/>
              <a:t>5</a:t>
            </a:r>
            <a:r>
              <a:rPr lang="en-US" sz="3200" dirty="0"/>
              <a:t> </a:t>
            </a:r>
            <a:r>
              <a:rPr lang="en-US" sz="3200" dirty="0">
                <a:solidFill>
                  <a:srgbClr val="FFFFFF"/>
                </a:solidFill>
              </a:rPr>
              <a:t>Trust in the LORD with all your heart, And lean not on your own understanding; </a:t>
            </a:r>
            <a:r>
              <a:rPr lang="en-US" sz="3200" baseline="30000" dirty="0">
                <a:solidFill>
                  <a:srgbClr val="E6C682"/>
                </a:solidFill>
              </a:rPr>
              <a:t>6</a:t>
            </a:r>
            <a:r>
              <a:rPr lang="en-US" sz="3200" dirty="0">
                <a:solidFill>
                  <a:srgbClr val="FFFFFF"/>
                </a:solidFill>
              </a:rPr>
              <a:t> In all your ways acknowledge Him, And He shall direct your paths.</a:t>
            </a:r>
          </a:p>
        </p:txBody>
      </p:sp>
    </p:spTree>
    <p:extLst>
      <p:ext uri="{BB962C8B-B14F-4D97-AF65-F5344CB8AC3E}">
        <p14:creationId xmlns:p14="http://schemas.microsoft.com/office/powerpoint/2010/main" xmlns="" val="24797444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077218"/>
          </a:xfrm>
          <a:prstGeom prst="rect">
            <a:avLst/>
          </a:prstGeom>
          <a:noFill/>
        </p:spPr>
        <p:txBody>
          <a:bodyPr wrap="square" rtlCol="0">
            <a:spAutoFit/>
          </a:bodyPr>
          <a:lstStyle/>
          <a:p>
            <a:r>
              <a:rPr lang="en-US" sz="3200" dirty="0"/>
              <a:t>Prov. 16:9 ~ </a:t>
            </a:r>
            <a:r>
              <a:rPr lang="en-US" sz="3200" dirty="0">
                <a:solidFill>
                  <a:srgbClr val="FFFFFF"/>
                </a:solidFill>
              </a:rPr>
              <a:t>A man’s heart plans his way, But the LORD directs his steps.</a:t>
            </a:r>
          </a:p>
        </p:txBody>
      </p:sp>
      <p:sp>
        <p:nvSpPr>
          <p:cNvPr id="4" name="TextBox 3"/>
          <p:cNvSpPr txBox="1"/>
          <p:nvPr/>
        </p:nvSpPr>
        <p:spPr>
          <a:xfrm>
            <a:off x="457200" y="2009274"/>
            <a:ext cx="8310562" cy="1569660"/>
          </a:xfrm>
          <a:prstGeom prst="rect">
            <a:avLst/>
          </a:prstGeom>
          <a:noFill/>
        </p:spPr>
        <p:txBody>
          <a:bodyPr wrap="square" rtlCol="0">
            <a:spAutoFit/>
          </a:bodyPr>
          <a:lstStyle/>
          <a:p>
            <a:r>
              <a:rPr lang="en-US" sz="3200" dirty="0"/>
              <a:t>Prov. 10:23 ~ </a:t>
            </a:r>
            <a:r>
              <a:rPr lang="en-US" sz="3200" dirty="0">
                <a:solidFill>
                  <a:srgbClr val="FFFFFF"/>
                </a:solidFill>
              </a:rPr>
              <a:t>A man’s steps </a:t>
            </a:r>
            <a:r>
              <a:rPr lang="en-US" sz="3200" i="1" dirty="0">
                <a:solidFill>
                  <a:srgbClr val="FFFFFF"/>
                </a:solidFill>
              </a:rPr>
              <a:t>are</a:t>
            </a:r>
            <a:r>
              <a:rPr lang="en-US" sz="3200" dirty="0">
                <a:solidFill>
                  <a:srgbClr val="FFFFFF"/>
                </a:solidFill>
              </a:rPr>
              <a:t> of the LORD; How then can a man understand his own way?</a:t>
            </a:r>
          </a:p>
        </p:txBody>
      </p:sp>
    </p:spTree>
    <p:extLst>
      <p:ext uri="{BB962C8B-B14F-4D97-AF65-F5344CB8AC3E}">
        <p14:creationId xmlns:p14="http://schemas.microsoft.com/office/powerpoint/2010/main" xmlns="" val="10836023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3046988"/>
          </a:xfrm>
          <a:prstGeom prst="rect">
            <a:avLst/>
          </a:prstGeom>
          <a:noFill/>
        </p:spPr>
        <p:txBody>
          <a:bodyPr wrap="square" rtlCol="0">
            <a:spAutoFit/>
          </a:bodyPr>
          <a:lstStyle/>
          <a:p>
            <a:r>
              <a:rPr lang="en-US" sz="3200" dirty="0" smtClean="0">
                <a:solidFill>
                  <a:srgbClr val="FFFFFF"/>
                </a:solidFill>
              </a:rPr>
              <a:t>C. H. Spurgeon ~ </a:t>
            </a:r>
            <a:r>
              <a:rPr lang="en-US" sz="3200" dirty="0"/>
              <a:t>“It is important for us to learn that the smallest trifles are as much arranged by the God of providence as the most startling events. He who counts the stars has also numbered the hairs of our heads.”</a:t>
            </a:r>
            <a:endParaRPr lang="en-US" sz="3200" dirty="0">
              <a:solidFill>
                <a:srgbClr val="FFFFFF"/>
              </a:solidFill>
            </a:endParaRPr>
          </a:p>
        </p:txBody>
      </p:sp>
    </p:spTree>
    <p:extLst>
      <p:ext uri="{BB962C8B-B14F-4D97-AF65-F5344CB8AC3E}">
        <p14:creationId xmlns:p14="http://schemas.microsoft.com/office/powerpoint/2010/main" xmlns="" val="5353773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09-11</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3768839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554545"/>
          </a:xfrm>
          <a:prstGeom prst="rect">
            <a:avLst/>
          </a:prstGeom>
          <a:noFill/>
        </p:spPr>
        <p:txBody>
          <a:bodyPr wrap="square" rtlCol="0">
            <a:spAutoFit/>
          </a:bodyPr>
          <a:lstStyle/>
          <a:p>
            <a:r>
              <a:rPr lang="en-US" sz="3200" dirty="0">
                <a:solidFill>
                  <a:srgbClr val="FFFFFF"/>
                </a:solidFill>
              </a:rPr>
              <a:t>David </a:t>
            </a:r>
            <a:r>
              <a:rPr lang="en-US" sz="3200" dirty="0" err="1">
                <a:solidFill>
                  <a:srgbClr val="FFFFFF"/>
                </a:solidFill>
              </a:rPr>
              <a:t>Guzik</a:t>
            </a:r>
            <a:r>
              <a:rPr lang="en-US" sz="3200" dirty="0">
                <a:solidFill>
                  <a:srgbClr val="FFFFFF"/>
                </a:solidFill>
              </a:rPr>
              <a:t> ~ </a:t>
            </a:r>
            <a:r>
              <a:rPr lang="en-US" sz="3200" dirty="0"/>
              <a:t>"Saul has no relationship with the </a:t>
            </a:r>
            <a:r>
              <a:rPr lang="en-US" sz="3200" cap="all" dirty="0"/>
              <a:t>LORD</a:t>
            </a:r>
            <a:r>
              <a:rPr lang="en-US" sz="3200" dirty="0"/>
              <a:t>, so all He can do is speak to Saul through lost donkeys. But Samuel knows and loves the </a:t>
            </a:r>
            <a:r>
              <a:rPr lang="en-US" sz="3200" cap="all" dirty="0"/>
              <a:t>LORD</a:t>
            </a:r>
            <a:r>
              <a:rPr lang="en-US" sz="3200" dirty="0"/>
              <a:t>, so the </a:t>
            </a:r>
            <a:r>
              <a:rPr lang="en-US" sz="3200" cap="all" dirty="0"/>
              <a:t>LORD</a:t>
            </a:r>
            <a:r>
              <a:rPr lang="en-US" sz="3200" dirty="0"/>
              <a:t> can speak to Samuel in his ear."</a:t>
            </a:r>
          </a:p>
        </p:txBody>
      </p:sp>
    </p:spTree>
    <p:extLst>
      <p:ext uri="{BB962C8B-B14F-4D97-AF65-F5344CB8AC3E}">
        <p14:creationId xmlns:p14="http://schemas.microsoft.com/office/powerpoint/2010/main" xmlns="" val="34130003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09-11</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3046988"/>
          </a:xfrm>
          <a:prstGeom prst="rect">
            <a:avLst/>
          </a:prstGeom>
          <a:noFill/>
        </p:spPr>
        <p:txBody>
          <a:bodyPr wrap="square" rtlCol="0">
            <a:spAutoFit/>
          </a:bodyPr>
          <a:lstStyle/>
          <a:p>
            <a:r>
              <a:rPr lang="en-US" sz="3200" dirty="0">
                <a:solidFill>
                  <a:srgbClr val="FFFFFF"/>
                </a:solidFill>
              </a:rPr>
              <a:t>R. Payne Smith ~ </a:t>
            </a:r>
            <a:r>
              <a:rPr lang="en-US" sz="3200" dirty="0"/>
              <a:t>"The </a:t>
            </a:r>
            <a:r>
              <a:rPr lang="en-US" sz="3200" cap="all" dirty="0"/>
              <a:t>LORD</a:t>
            </a:r>
            <a:r>
              <a:rPr lang="en-US" sz="3200" dirty="0"/>
              <a:t> had told Samuel in his ear is literally, 'had uncovered his ear.' … The phrase is taken from the pushing aside of the headdress in order to whisper, and therefore means that Jehovah had secretly told Samuel.”</a:t>
            </a:r>
          </a:p>
        </p:txBody>
      </p:sp>
    </p:spTree>
    <p:extLst>
      <p:ext uri="{BB962C8B-B14F-4D97-AF65-F5344CB8AC3E}">
        <p14:creationId xmlns:p14="http://schemas.microsoft.com/office/powerpoint/2010/main" xmlns="" val="17186592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Samuel</Template>
  <TotalTime>773</TotalTime>
  <Words>334</Words>
  <Application>Microsoft Office PowerPoint</Application>
  <PresentationFormat>On-screen Show (4:3)</PresentationFormat>
  <Paragraphs>43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 Samuel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8</cp:revision>
  <dcterms:created xsi:type="dcterms:W3CDTF">2013-01-08T17:27:02Z</dcterms:created>
  <dcterms:modified xsi:type="dcterms:W3CDTF">2013-01-10T20:12:36Z</dcterms:modified>
</cp:coreProperties>
</file>